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7" r:id="rId4"/>
    <p:sldId id="262" r:id="rId5"/>
    <p:sldId id="265" r:id="rId6"/>
    <p:sldId id="354" r:id="rId7"/>
    <p:sldId id="268" r:id="rId8"/>
    <p:sldId id="269" r:id="rId9"/>
    <p:sldId id="263" r:id="rId10"/>
    <p:sldId id="266" r:id="rId11"/>
    <p:sldId id="264" r:id="rId12"/>
    <p:sldId id="271" r:id="rId13"/>
    <p:sldId id="270" r:id="rId14"/>
    <p:sldId id="284" r:id="rId15"/>
    <p:sldId id="297" r:id="rId16"/>
    <p:sldId id="352" r:id="rId17"/>
    <p:sldId id="303" r:id="rId18"/>
    <p:sldId id="353" r:id="rId19"/>
    <p:sldId id="35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78828" autoAdjust="0"/>
  </p:normalViewPr>
  <p:slideViewPr>
    <p:cSldViewPr>
      <p:cViewPr varScale="1">
        <p:scale>
          <a:sx n="91" d="100"/>
          <a:sy n="91" d="100"/>
        </p:scale>
        <p:origin x="-274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3T09:17:31.432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4D4D4D"/>
    </inkml:brush>
  </inkml:definitions>
  <inkml:trace contextRef="#ctx0" brushRef="#br0">101 53,'0'0</inkml:trace>
  <inkml:trace contextRef="#ctx0" brushRef="#br1" timeOffset="73830.479">0 0,'5'5,"-2"1,1 0,0 0,0 0,-1 0,-1 0,2 5,6 13,52 92,4-3,20 19,-1-15,5-3,12 4,-43-56,2-2,4-3,2-3,17 8,129 77,6-8,6-10,4-10,214 69,-308-134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3T09:18:46.881"/>
    </inkml:context>
    <inkml:brush xml:id="br0">
      <inkml:brushProperty name="width" value="0.1" units="cm"/>
      <inkml:brushProperty name="height" value="0.1" units="cm"/>
      <inkml:brushProperty name="color" value="#4D4D4D"/>
    </inkml:brush>
  </inkml:definitions>
  <inkml:trace contextRef="#ctx0" brushRef="#br0">1 0,'1'5,"0"-2,-1 0,2 1,-1 0,1 0,-1-1,1 0,0 0,2 3,5 9,28 55,2-2,4-1,2-3,4-1,26 23,97 95,17-1,-155-148,246 224,-176-168,91 56,-101-82,3-4,2-4,3-6,1-3,109 30,295 52,-414-106,-15-3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3T09:18:54.721"/>
    </inkml:context>
    <inkml:brush xml:id="br0">
      <inkml:brushProperty name="width" value="0.1" units="cm"/>
      <inkml:brushProperty name="height" value="0.1" units="cm"/>
      <inkml:brushProperty name="color" value="#4D4D4D"/>
    </inkml:brush>
  </inkml:definitions>
  <inkml:trace contextRef="#ctx0" brushRef="#br0">1 1,'1'7,"0"0,-1-1,2 1,-1 0,2-1,-1 1,0-1,1 0,0 0,1 0,-1 0,1 0,0-1,1 1,12 14,2-1,19 17,-35-33,78 66,3-4,2-3,3-4,12 1,28 9,3-5,98 29,-130-56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9524E-E72D-4BEA-93A2-EE2E2F76755A}" type="datetimeFigureOut">
              <a:rPr lang="fr-FR" smtClean="0"/>
              <a:t>01/09/2020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ED12F-6D80-43F1-9280-336EE8EB86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20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Quai des savoirs exposition (Alimentation du Champs à l’Assiette)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Brainstorming, montage de projet, préparation QUIZZ sur le gaspillage alimentaire 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Serious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Game, Escape Game, ….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Rallye, Accrobranche, Pic du Midi, ….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ED12F-6D80-43F1-9280-336EE8EB86F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49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dirty="0"/>
              <a:t>Farid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523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84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4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8063" cy="5445125"/>
          </a:xfrm>
          <a:custGeom>
            <a:avLst/>
            <a:gdLst>
              <a:gd name="connsiteX0" fmla="*/ 0 w 9144000"/>
              <a:gd name="connsiteY0" fmla="*/ 0 h 5445125"/>
              <a:gd name="connsiteX1" fmla="*/ 9144000 w 9144000"/>
              <a:gd name="connsiteY1" fmla="*/ 0 h 5445125"/>
              <a:gd name="connsiteX2" fmla="*/ 9144000 w 9144000"/>
              <a:gd name="connsiteY2" fmla="*/ 5445125 h 5445125"/>
              <a:gd name="connsiteX3" fmla="*/ 0 w 9144000"/>
              <a:gd name="connsiteY3" fmla="*/ 5445125 h 5445125"/>
              <a:gd name="connsiteX4" fmla="*/ 0 w 9144000"/>
              <a:gd name="connsiteY4" fmla="*/ 0 h 5445125"/>
              <a:gd name="connsiteX0" fmla="*/ 0 w 9168063"/>
              <a:gd name="connsiteY0" fmla="*/ 0 h 5445125"/>
              <a:gd name="connsiteX1" fmla="*/ 9144000 w 9168063"/>
              <a:gd name="connsiteY1" fmla="*/ 0 h 5445125"/>
              <a:gd name="connsiteX2" fmla="*/ 9144000 w 9168063"/>
              <a:gd name="connsiteY2" fmla="*/ 5445125 h 5445125"/>
              <a:gd name="connsiteX3" fmla="*/ 9168063 w 9168063"/>
              <a:gd name="connsiteY3" fmla="*/ 5429083 h 5445125"/>
              <a:gd name="connsiteX4" fmla="*/ 0 w 9168063"/>
              <a:gd name="connsiteY4" fmla="*/ 0 h 54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063" h="5445125">
                <a:moveTo>
                  <a:pt x="0" y="0"/>
                </a:moveTo>
                <a:lnTo>
                  <a:pt x="9144000" y="0"/>
                </a:lnTo>
                <a:lnTo>
                  <a:pt x="9144000" y="5445125"/>
                </a:lnTo>
                <a:lnTo>
                  <a:pt x="9168063" y="542908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0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8800"/>
            <a:ext cx="3635896" cy="1368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2996952"/>
            <a:ext cx="3635896" cy="5760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461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59632" y="1556792"/>
            <a:ext cx="7427168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742950" indent="-28575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 marL="16002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4pPr>
            <a:lvl5pPr marL="20574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381328"/>
            <a:ext cx="1043608" cy="365125"/>
          </a:xfrm>
          <a:prstGeom prst="rect">
            <a:avLst/>
          </a:prstGeom>
        </p:spPr>
        <p:txBody>
          <a:bodyPr/>
          <a:lstStyle/>
          <a:p>
            <a:fld id="{71D596C3-FF1E-4662-BB57-11CF2E4BAADC}" type="datetimeFigureOut">
              <a:rPr lang="fr-FR" smtClean="0"/>
              <a:t>01/09/2020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981472" cy="365125"/>
          </a:xfrm>
          <a:prstGeom prst="rect">
            <a:avLst/>
          </a:prstGeom>
        </p:spPr>
        <p:txBody>
          <a:bodyPr/>
          <a:lstStyle/>
          <a:p>
            <a:fld id="{57276DA7-6462-4495-965D-E91F9F2D851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8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horiz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12776"/>
            <a:ext cx="7848872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800100" indent="-34290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028384" y="5949280"/>
            <a:ext cx="1043608" cy="365125"/>
          </a:xfrm>
          <a:prstGeom prst="rect">
            <a:avLst/>
          </a:prstGeom>
        </p:spPr>
        <p:txBody>
          <a:bodyPr/>
          <a:lstStyle/>
          <a:p>
            <a:fld id="{71D596C3-FF1E-4662-BB57-11CF2E4BAADC}" type="datetimeFigureOut">
              <a:rPr lang="fr-FR" smtClean="0"/>
              <a:t>01/09/2020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981472" cy="365125"/>
          </a:xfrm>
          <a:prstGeom prst="rect">
            <a:avLst/>
          </a:prstGeom>
        </p:spPr>
        <p:txBody>
          <a:bodyPr/>
          <a:lstStyle/>
          <a:p>
            <a:fld id="{57276DA7-6462-4495-965D-E91F9F2D851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02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917379-C2AF-4EAE-B8E5-82E587BAE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9A65719-25B6-4B86-92CB-D3F697379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DCB1DBF-F449-4E39-9C8B-7A3B3972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E122-540B-4F97-B9BE-2041E8771B65}" type="datetimeFigureOut">
              <a:rPr lang="fr-FR" smtClean="0"/>
              <a:t>01/09/2020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756DA29-66F1-4DBF-AF6C-3B3577A7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57A7FEE-934E-4BDA-AAA9-3BF007EB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658-87B9-4D24-A5A0-789585847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8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93792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random/>
      </p:transition>
    </mc:Choice>
    <mc:Fallback xmlns="">
      <p:transition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8948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random/>
      </p:transition>
    </mc:Choice>
    <mc:Fallback xmlns="">
      <p:transition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69127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0416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eg"/><Relationship Id="rId18" Type="http://schemas.openxmlformats.org/officeDocument/2006/relationships/image" Target="file:///C:\OUTILS\Scolarit&#233;\tmp_photos\32141.jpg" TargetMode="External"/><Relationship Id="rId26" Type="http://schemas.openxmlformats.org/officeDocument/2006/relationships/image" Target="file:///C:\OUTILS\Scolarit&#233;\tmp_photos\43720.jpg" TargetMode="External"/><Relationship Id="rId39" Type="http://schemas.openxmlformats.org/officeDocument/2006/relationships/image" Target="../media/image37.jpeg"/><Relationship Id="rId21" Type="http://schemas.openxmlformats.org/officeDocument/2006/relationships/image" Target="../media/image28.jpeg"/><Relationship Id="rId34" Type="http://schemas.openxmlformats.org/officeDocument/2006/relationships/image" Target="file:///C:\OUTILS\Scolarit&#233;\tmp_photos\42919.jpg" TargetMode="External"/><Relationship Id="rId42" Type="http://schemas.openxmlformats.org/officeDocument/2006/relationships/image" Target="file:///C:\OUTILS\Scolarit&#233;\tmp_photos\42819.jpg" TargetMode="External"/><Relationship Id="rId47" Type="http://schemas.openxmlformats.org/officeDocument/2006/relationships/image" Target="../media/image41.jpeg"/><Relationship Id="rId50" Type="http://schemas.openxmlformats.org/officeDocument/2006/relationships/image" Target="file:///C:\OUTILS\Scolarit&#233;\tmp_photos\42801.jpg" TargetMode="External"/><Relationship Id="rId55" Type="http://schemas.openxmlformats.org/officeDocument/2006/relationships/image" Target="../media/image45.jpeg"/><Relationship Id="rId63" Type="http://schemas.openxmlformats.org/officeDocument/2006/relationships/customXml" Target="../ink/ink3.xml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6" Type="http://schemas.openxmlformats.org/officeDocument/2006/relationships/image" Target="file:///C:\OUTILS\Scolarit&#233;\tmp_photos\42824.jpg" TargetMode="External"/><Relationship Id="rId20" Type="http://schemas.openxmlformats.org/officeDocument/2006/relationships/image" Target="file:///C:\OUTILS\Scolarit&#233;\tmp_photos\43966.jpg" TargetMode="External"/><Relationship Id="rId29" Type="http://schemas.openxmlformats.org/officeDocument/2006/relationships/image" Target="../media/image32.jpeg"/><Relationship Id="rId41" Type="http://schemas.openxmlformats.org/officeDocument/2006/relationships/image" Target="../media/image38.jpeg"/><Relationship Id="rId54" Type="http://schemas.openxmlformats.org/officeDocument/2006/relationships/image" Target="file:///C:\OUTILS\Scolarit&#233;\tmp_photos\42995.jpg" TargetMode="External"/><Relationship Id="rId6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file:///C:\OUTILS\Scolarit&#233;\tmp_photos\41282.jpg" TargetMode="External"/><Relationship Id="rId11" Type="http://schemas.openxmlformats.org/officeDocument/2006/relationships/image" Target="../media/image23.jpeg"/><Relationship Id="rId24" Type="http://schemas.openxmlformats.org/officeDocument/2006/relationships/image" Target="file:///C:\OUTILS\Scolarit&#233;\tmp_photos\40775.jpg" TargetMode="External"/><Relationship Id="rId32" Type="http://schemas.openxmlformats.org/officeDocument/2006/relationships/image" Target="file:///C:\OUTILS\Scolarit&#233;\tmp_photos\43217.jpg" TargetMode="External"/><Relationship Id="rId37" Type="http://schemas.openxmlformats.org/officeDocument/2006/relationships/image" Target="../media/image36.jpeg"/><Relationship Id="rId40" Type="http://schemas.openxmlformats.org/officeDocument/2006/relationships/image" Target="file:///C:\OUTILS\Scolarit&#233;\tmp_photos\42387.jpg" TargetMode="External"/><Relationship Id="rId45" Type="http://schemas.openxmlformats.org/officeDocument/2006/relationships/image" Target="../media/image40.jpeg"/><Relationship Id="rId53" Type="http://schemas.openxmlformats.org/officeDocument/2006/relationships/image" Target="../media/image44.jpeg"/><Relationship Id="rId58" Type="http://schemas.openxmlformats.org/officeDocument/2006/relationships/image" Target="file:///C:\OUTILS\Scolarit&#233;\tmp_photos\43216.jpg" TargetMode="External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23" Type="http://schemas.openxmlformats.org/officeDocument/2006/relationships/image" Target="../media/image29.jpeg"/><Relationship Id="rId28" Type="http://schemas.openxmlformats.org/officeDocument/2006/relationships/image" Target="file:///C:\OUTILS\Scolarit&#233;\tmp_photos\43006.jpg" TargetMode="External"/><Relationship Id="rId36" Type="http://schemas.openxmlformats.org/officeDocument/2006/relationships/image" Target="file:///C:\OUTILS\Scolarit&#233;\tmp_photos\44092.jpg" TargetMode="External"/><Relationship Id="rId49" Type="http://schemas.openxmlformats.org/officeDocument/2006/relationships/image" Target="../media/image42.jpeg"/><Relationship Id="rId57" Type="http://schemas.openxmlformats.org/officeDocument/2006/relationships/image" Target="../media/image46.jpeg"/><Relationship Id="rId61" Type="http://schemas.openxmlformats.org/officeDocument/2006/relationships/customXml" Target="../ink/ink2.xml"/><Relationship Id="rId10" Type="http://schemas.openxmlformats.org/officeDocument/2006/relationships/image" Target="file:///C:\OUTILS\Scolarit&#233;\tmp_photos\43535.jpg" TargetMode="External"/><Relationship Id="rId19" Type="http://schemas.openxmlformats.org/officeDocument/2006/relationships/image" Target="../media/image27.jpeg"/><Relationship Id="rId31" Type="http://schemas.openxmlformats.org/officeDocument/2006/relationships/image" Target="../media/image33.jpeg"/><Relationship Id="rId44" Type="http://schemas.openxmlformats.org/officeDocument/2006/relationships/image" Target="file:///C:\OUTILS\Scolarit&#233;\tmp_photos\42914.jpg" TargetMode="External"/><Relationship Id="rId52" Type="http://schemas.openxmlformats.org/officeDocument/2006/relationships/image" Target="file:///C:\OUTILS\Scolarit&#233;\tmp_photos\42863.jpg" TargetMode="External"/><Relationship Id="rId60" Type="http://schemas.openxmlformats.org/officeDocument/2006/relationships/image" Target="../media/image48.png"/><Relationship Id="rId4" Type="http://schemas.openxmlformats.org/officeDocument/2006/relationships/image" Target="../media/image19.jpg"/><Relationship Id="rId9" Type="http://schemas.openxmlformats.org/officeDocument/2006/relationships/image" Target="../media/image22.jpeg"/><Relationship Id="rId14" Type="http://schemas.openxmlformats.org/officeDocument/2006/relationships/image" Target="file:///C:\OUTILS\Scolarit&#233;\tmp_photos\42821.jpg" TargetMode="External"/><Relationship Id="rId22" Type="http://schemas.openxmlformats.org/officeDocument/2006/relationships/image" Target="file:///C:\OUTILS\Scolarit&#233;\tmp_photos\43541.jpg" TargetMode="External"/><Relationship Id="rId27" Type="http://schemas.openxmlformats.org/officeDocument/2006/relationships/image" Target="../media/image31.jpeg"/><Relationship Id="rId30" Type="http://schemas.openxmlformats.org/officeDocument/2006/relationships/image" Target="file:///C:\OUTILS\Scolarit&#233;\tmp_photos\42979.jpg" TargetMode="External"/><Relationship Id="rId35" Type="http://schemas.openxmlformats.org/officeDocument/2006/relationships/image" Target="../media/image35.jpeg"/><Relationship Id="rId43" Type="http://schemas.openxmlformats.org/officeDocument/2006/relationships/image" Target="../media/image39.jpeg"/><Relationship Id="rId48" Type="http://schemas.openxmlformats.org/officeDocument/2006/relationships/image" Target="file:///C:\OUTILS\Scolarit&#233;\tmp_photos\42788.jpg" TargetMode="External"/><Relationship Id="rId56" Type="http://schemas.openxmlformats.org/officeDocument/2006/relationships/image" Target="file:///C:\OUTILS\Scolarit&#233;\tmp_photos\43454.jpg" TargetMode="External"/><Relationship Id="rId64" Type="http://schemas.openxmlformats.org/officeDocument/2006/relationships/image" Target="../media/image50.png"/><Relationship Id="rId8" Type="http://schemas.openxmlformats.org/officeDocument/2006/relationships/image" Target="file:///C:\OUTILS\Scolarit&#233;\tmp_photos\40733.jpg" TargetMode="External"/><Relationship Id="rId51" Type="http://schemas.openxmlformats.org/officeDocument/2006/relationships/image" Target="../media/image43.jpeg"/><Relationship Id="rId3" Type="http://schemas.openxmlformats.org/officeDocument/2006/relationships/image" Target="../media/image18.jpeg"/><Relationship Id="rId12" Type="http://schemas.openxmlformats.org/officeDocument/2006/relationships/image" Target="file:///C:\OUTILS\Scolarit&#233;\tmp_photos\32258.jpg" TargetMode="External"/><Relationship Id="rId17" Type="http://schemas.openxmlformats.org/officeDocument/2006/relationships/image" Target="../media/image26.jpeg"/><Relationship Id="rId25" Type="http://schemas.openxmlformats.org/officeDocument/2006/relationships/image" Target="../media/image30.jpeg"/><Relationship Id="rId33" Type="http://schemas.openxmlformats.org/officeDocument/2006/relationships/image" Target="../media/image34.jpeg"/><Relationship Id="rId38" Type="http://schemas.openxmlformats.org/officeDocument/2006/relationships/image" Target="file:///C:\OUTILS\Scolarit&#233;\tmp_photos\36972.jpg" TargetMode="External"/><Relationship Id="rId46" Type="http://schemas.openxmlformats.org/officeDocument/2006/relationships/image" Target="file:///C:\OUTILS\Scolarit&#233;\tmp_photos\42407.jpg" TargetMode="External"/><Relationship Id="rId59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Fg5E8j8ZP9w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fS18Jgkvo8" TargetMode="External"/><Relationship Id="rId3" Type="http://schemas.openxmlformats.org/officeDocument/2006/relationships/image" Target="../media/image9.png"/><Relationship Id="rId7" Type="http://schemas.openxmlformats.org/officeDocument/2006/relationships/hyperlink" Target="REVES-DAVENIR-AGITEO.mp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Ingénieur-e</a:t>
            </a:r>
            <a:r>
              <a:rPr lang="fr-FR" dirty="0"/>
              <a:t> </a:t>
            </a:r>
            <a:r>
              <a:rPr lang="fr-FR" dirty="0" err="1"/>
              <a:t>engagé-e</a:t>
            </a:r>
            <a:r>
              <a:rPr lang="fr-FR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9574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54" l="0" r="100000">
                        <a14:foregroundMark x1="43072" y1="51241" x2="43072" y2="5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145665"/>
            <a:ext cx="1152128" cy="11247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80645"/>
            <a:ext cx="4392488" cy="3607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883" y="2503737"/>
            <a:ext cx="2371550" cy="7925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340768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Quoi ? </a:t>
            </a:r>
            <a:r>
              <a:rPr lang="fr-FR" sz="2000" dirty="0">
                <a:solidFill>
                  <a:srgbClr val="4D4D4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Accompagnement individuel de la scolarité adapté à chaque collégien/lycéen en fonction de ses besoins et de ses envies dans le cadre des parcours d’excellence</a:t>
            </a:r>
          </a:p>
          <a:p>
            <a:endParaRPr lang="fr-FR" sz="2000" b="1" dirty="0">
              <a:solidFill>
                <a:srgbClr val="FF009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Qui ? </a:t>
            </a:r>
          </a:p>
          <a:p>
            <a:r>
              <a:rPr lang="fr-FR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  </a:t>
            </a:r>
            <a:r>
              <a:rPr lang="fr-FR" sz="2000" dirty="0" err="1">
                <a:solidFill>
                  <a:srgbClr val="4D4D4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Collégien-nes</a:t>
            </a:r>
            <a:r>
              <a:rPr lang="fr-FR" sz="2000" dirty="0">
                <a:solidFill>
                  <a:srgbClr val="4D4D4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ou </a:t>
            </a:r>
            <a:r>
              <a:rPr lang="fr-FR" sz="2000" dirty="0" err="1">
                <a:solidFill>
                  <a:srgbClr val="4D4D4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Lycéen-nes</a:t>
            </a:r>
            <a:r>
              <a:rPr lang="fr-FR" sz="2000" dirty="0">
                <a:solidFill>
                  <a:srgbClr val="4D4D4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Toulouse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CPE ou professeur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étudiant-e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ingénieur-e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/ 2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collégien-nes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ou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lycéen-nes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personnel de l’AFEV</a:t>
            </a:r>
          </a:p>
          <a:p>
            <a:endParaRPr lang="fr-FR" sz="2000" b="1" dirty="0">
              <a:solidFill>
                <a:srgbClr val="FF009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Où ? </a:t>
            </a:r>
            <a:r>
              <a:rPr lang="fr-FR" sz="2000" dirty="0">
                <a:solidFill>
                  <a:srgbClr val="4D4D4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Dans le collège ou lycée et ailleurs</a:t>
            </a:r>
          </a:p>
          <a:p>
            <a:endParaRPr lang="fr-FR" sz="2000" b="1" dirty="0">
              <a:solidFill>
                <a:srgbClr val="FF009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Quand ? </a:t>
            </a:r>
            <a:r>
              <a:rPr lang="fr-FR" sz="2000" dirty="0">
                <a:solidFill>
                  <a:srgbClr val="4D4D4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1h30 tous les 15 jours tout le long de l’année</a:t>
            </a:r>
          </a:p>
          <a:p>
            <a:r>
              <a:rPr lang="fr-FR" sz="2000" dirty="0">
                <a:solidFill>
                  <a:srgbClr val="4D4D4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	ou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1h30 par semaine pendant 6 semaines</a:t>
            </a:r>
            <a:endParaRPr lang="fr-FR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22B60329-2D4A-6244-AFED-604E640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63189"/>
            <a:ext cx="6480720" cy="720080"/>
          </a:xfrm>
        </p:spPr>
        <p:txBody>
          <a:bodyPr>
            <a:normAutofit/>
          </a:bodyPr>
          <a:lstStyle/>
          <a:p>
            <a:r>
              <a:rPr lang="fr-FR" sz="3000" dirty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PARCOURS D’EXCELLENCE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08117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43072" y1="51241" x2="43072" y2="5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145665"/>
            <a:ext cx="1152128" cy="11247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80645"/>
            <a:ext cx="4392488" cy="3607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304" y="570082"/>
            <a:ext cx="4682976" cy="514566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977443" y="5579839"/>
            <a:ext cx="360040" cy="37156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188478" y="4559365"/>
            <a:ext cx="360040" cy="37156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777456" y="4814724"/>
            <a:ext cx="360040" cy="37156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137496" y="980728"/>
            <a:ext cx="360040" cy="37156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5232" y="1772816"/>
            <a:ext cx="2313319" cy="1292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Collège Stendhal </a:t>
            </a:r>
            <a:r>
              <a:rPr lang="fr-FR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(métro Bagatelle)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Atelier Robotique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 «Toulouse et moi dans 30 ans»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36565" y="210421"/>
            <a:ext cx="2307435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Collège Rosa Parks </a:t>
            </a:r>
            <a:r>
              <a:rPr lang="fr-FR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(métro Les 3 Cocus ou La Vache)</a:t>
            </a:r>
            <a:endParaRPr lang="fr-FR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 Eco-Citoyen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 «Escape Game»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948264" y="3591758"/>
            <a:ext cx="2195736" cy="8002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Lycée </a:t>
            </a:r>
            <a:r>
              <a:rPr lang="fr-FR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Galliéni</a:t>
            </a:r>
            <a:r>
              <a:rPr lang="fr-FR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fr-FR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(métro Bagatelle)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 «La machine»</a:t>
            </a:r>
          </a:p>
        </p:txBody>
      </p:sp>
      <p:cxnSp>
        <p:nvCxnSpPr>
          <p:cNvPr id="19" name="Connecteur droit avec flèche 18"/>
          <p:cNvCxnSpPr>
            <a:endCxn id="10" idx="1"/>
          </p:cNvCxnSpPr>
          <p:nvPr/>
        </p:nvCxnSpPr>
        <p:spPr>
          <a:xfrm>
            <a:off x="2358551" y="2326814"/>
            <a:ext cx="882654" cy="2286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cxnSpLocks/>
          </p:cNvCxnSpPr>
          <p:nvPr/>
        </p:nvCxnSpPr>
        <p:spPr>
          <a:xfrm>
            <a:off x="2123728" y="5579839"/>
            <a:ext cx="2737520" cy="171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cxnSpLocks/>
          </p:cNvCxnSpPr>
          <p:nvPr/>
        </p:nvCxnSpPr>
        <p:spPr>
          <a:xfrm flipH="1">
            <a:off x="4169469" y="4352686"/>
            <a:ext cx="2778795" cy="5782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cxnSpLocks/>
            <a:endCxn id="12" idx="7"/>
          </p:cNvCxnSpPr>
          <p:nvPr/>
        </p:nvCxnSpPr>
        <p:spPr>
          <a:xfrm flipH="1">
            <a:off x="4444809" y="570082"/>
            <a:ext cx="2431447" cy="465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22290" y="44624"/>
            <a:ext cx="660026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Les lieux et actions sur Toulouse en 2020/2021</a:t>
            </a:r>
          </a:p>
        </p:txBody>
      </p:sp>
      <p:sp>
        <p:nvSpPr>
          <p:cNvPr id="18" name="ZoneTexte 17">
            <a:hlinkClick r:id="" tooltip="robot"/>
          </p:cNvPr>
          <p:cNvSpPr txBox="1"/>
          <p:nvPr/>
        </p:nvSpPr>
        <p:spPr>
          <a:xfrm>
            <a:off x="108484" y="812297"/>
            <a:ext cx="218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Video</a:t>
            </a:r>
            <a:r>
              <a:rPr lang="fr-FR" sz="1600" dirty="0"/>
              <a:t> atelier robotique 2018/2019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616794D1-EEB2-3840-BC57-8E6AD0556BD9}"/>
              </a:ext>
            </a:extLst>
          </p:cNvPr>
          <p:cNvSpPr/>
          <p:nvPr/>
        </p:nvSpPr>
        <p:spPr>
          <a:xfrm>
            <a:off x="4317516" y="2976670"/>
            <a:ext cx="360040" cy="37156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046D4FD3-2F80-1E45-AD53-B7668B9363BE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4580500" y="2496825"/>
            <a:ext cx="2295756" cy="646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1436BD7C-E03A-4F4C-804D-61CF9A017264}"/>
              </a:ext>
            </a:extLst>
          </p:cNvPr>
          <p:cNvSpPr txBox="1"/>
          <p:nvPr/>
        </p:nvSpPr>
        <p:spPr>
          <a:xfrm>
            <a:off x="6876256" y="1973605"/>
            <a:ext cx="2267744" cy="10464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Collège Les Chalets </a:t>
            </a:r>
            <a:r>
              <a:rPr lang="fr-FR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(métro canal du midi) </a:t>
            </a:r>
            <a:endParaRPr lang="fr-FR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 4</a:t>
            </a:r>
            <a:r>
              <a:rPr lang="fr-FR" sz="1600" baseline="30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 3</a:t>
            </a:r>
            <a:r>
              <a:rPr lang="fr-FR" sz="1600" baseline="30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2F5BCABA-4DC3-6F40-9790-60197741D5A4}"/>
              </a:ext>
            </a:extLst>
          </p:cNvPr>
          <p:cNvSpPr txBox="1"/>
          <p:nvPr/>
        </p:nvSpPr>
        <p:spPr>
          <a:xfrm>
            <a:off x="72008" y="4977418"/>
            <a:ext cx="2123728" cy="8002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Collège Bellevue</a:t>
            </a:r>
          </a:p>
          <a:p>
            <a:r>
              <a:rPr lang="fr-FR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(métro UPS)</a:t>
            </a:r>
            <a:endParaRPr lang="fr-FR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 3ème</a:t>
            </a:r>
          </a:p>
        </p:txBody>
      </p:sp>
    </p:spTree>
    <p:extLst>
      <p:ext uri="{BB962C8B-B14F-4D97-AF65-F5344CB8AC3E}">
        <p14:creationId xmlns:p14="http://schemas.microsoft.com/office/powerpoint/2010/main" val="172502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posant, groupe, assis&#10;&#10;Description générée automatiquement">
            <a:extLst>
              <a:ext uri="{FF2B5EF4-FFF2-40B4-BE49-F238E27FC236}">
                <a16:creationId xmlns:a16="http://schemas.microsoft.com/office/drawing/2014/main" xmlns="" id="{EFFB7E90-F084-4CE9-B783-AE5058F20B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r="-2" b="-2"/>
          <a:stretch/>
        </p:blipFill>
        <p:spPr>
          <a:xfrm>
            <a:off x="-137165" y="733804"/>
            <a:ext cx="4835780" cy="34667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Image 4" descr="Une image contenant ciel, personne, extérieur, route&#10;&#10;Description générée automatiquement">
            <a:extLst>
              <a:ext uri="{FF2B5EF4-FFF2-40B4-BE49-F238E27FC236}">
                <a16:creationId xmlns:a16="http://schemas.microsoft.com/office/drawing/2014/main" xmlns="" id="{A7940CCB-1C2B-4CCD-A651-CCBBA42AB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r="-2" b="5689"/>
          <a:stretch/>
        </p:blipFill>
        <p:spPr>
          <a:xfrm>
            <a:off x="-139929" y="3245709"/>
            <a:ext cx="4835780" cy="288413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B8F10C6B-6852-4E8A-BED8-8937A1E015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4"/>
          <a:stretch/>
        </p:blipFill>
        <p:spPr>
          <a:xfrm>
            <a:off x="3962478" y="973923"/>
            <a:ext cx="5181523" cy="5026827"/>
          </a:xfrm>
          <a:prstGeom prst="rect">
            <a:avLst/>
          </a:prstGeom>
        </p:spPr>
      </p:pic>
      <p:pic>
        <p:nvPicPr>
          <p:cNvPr id="21" name="Picture 2" descr="C:\OUTILS\Scolarité\tmp_photos\41282.jpg">
            <a:extLst>
              <a:ext uri="{FF2B5EF4-FFF2-40B4-BE49-F238E27FC236}">
                <a16:creationId xmlns:a16="http://schemas.microsoft.com/office/drawing/2014/main" xmlns="" id="{AED58ED3-D70B-419A-B062-868954A3E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9"/>
          <a:stretch>
            <a:fillRect/>
          </a:stretch>
        </p:blipFill>
        <p:spPr bwMode="auto">
          <a:xfrm>
            <a:off x="4484256" y="2003817"/>
            <a:ext cx="1009312" cy="101798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C:\OUTILS\Scolarité\tmp_photos\40733.jpg">
            <a:extLst>
              <a:ext uri="{FF2B5EF4-FFF2-40B4-BE49-F238E27FC236}">
                <a16:creationId xmlns:a16="http://schemas.microsoft.com/office/drawing/2014/main" xmlns="" id="{EDE6C280-506C-4C82-BF77-A949E326E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1983" r="-1" b="22066"/>
          <a:stretch>
            <a:fillRect/>
          </a:stretch>
        </p:blipFill>
        <p:spPr bwMode="auto">
          <a:xfrm>
            <a:off x="6413888" y="2736716"/>
            <a:ext cx="1009312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OUTILS\Scolarité\tmp_photos\43535.jpg">
            <a:extLst>
              <a:ext uri="{FF2B5EF4-FFF2-40B4-BE49-F238E27FC236}">
                <a16:creationId xmlns:a16="http://schemas.microsoft.com/office/drawing/2014/main" xmlns="" id="{6537B250-6137-4CCC-BC75-98C9022C9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-186" r="975" b="27626"/>
          <a:stretch>
            <a:fillRect/>
          </a:stretch>
        </p:blipFill>
        <p:spPr bwMode="auto">
          <a:xfrm>
            <a:off x="7928286" y="3522228"/>
            <a:ext cx="1009311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C:\OUTILS\Scolarité\tmp_photos\32258.jpg">
            <a:extLst>
              <a:ext uri="{FF2B5EF4-FFF2-40B4-BE49-F238E27FC236}">
                <a16:creationId xmlns:a16="http://schemas.microsoft.com/office/drawing/2014/main" xmlns="" id="{992096C5-3F62-42A7-B3B8-B6184122A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" b="17613"/>
          <a:stretch>
            <a:fillRect/>
          </a:stretch>
        </p:blipFill>
        <p:spPr bwMode="auto">
          <a:xfrm>
            <a:off x="4492212" y="2003817"/>
            <a:ext cx="1009312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:\OUTILS\Scolarité\tmp_photos\42821.jpg">
            <a:extLst>
              <a:ext uri="{FF2B5EF4-FFF2-40B4-BE49-F238E27FC236}">
                <a16:creationId xmlns:a16="http://schemas.microsoft.com/office/drawing/2014/main" xmlns="" id="{D59F4B25-E70F-48F9-BF56-5D1EB8066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t="9484" r="6301" b="22807"/>
          <a:stretch>
            <a:fillRect/>
          </a:stretch>
        </p:blipFill>
        <p:spPr bwMode="auto">
          <a:xfrm>
            <a:off x="6425196" y="2736715"/>
            <a:ext cx="965861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C:\OUTILS\Scolarité\tmp_photos\42824.jpg">
            <a:extLst>
              <a:ext uri="{FF2B5EF4-FFF2-40B4-BE49-F238E27FC236}">
                <a16:creationId xmlns:a16="http://schemas.microsoft.com/office/drawing/2014/main" xmlns="" id="{D31D5EA4-2128-4D71-B0D3-26E2B14D0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29735" r="10796" b="10252"/>
          <a:stretch>
            <a:fillRect/>
          </a:stretch>
        </p:blipFill>
        <p:spPr bwMode="auto">
          <a:xfrm>
            <a:off x="7928286" y="3522226"/>
            <a:ext cx="1009311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C:\OUTILS\Scolarité\tmp_photos\32141.jpg">
            <a:extLst>
              <a:ext uri="{FF2B5EF4-FFF2-40B4-BE49-F238E27FC236}">
                <a16:creationId xmlns:a16="http://schemas.microsoft.com/office/drawing/2014/main" xmlns="" id="{537E04F1-D340-4439-BE8F-220D5B377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7"/>
          <a:stretch>
            <a:fillRect/>
          </a:stretch>
        </p:blipFill>
        <p:spPr bwMode="auto">
          <a:xfrm>
            <a:off x="4484255" y="2003817"/>
            <a:ext cx="1009311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OUTILS\Scolarité\tmp_photos\43966.jpg">
            <a:extLst>
              <a:ext uri="{FF2B5EF4-FFF2-40B4-BE49-F238E27FC236}">
                <a16:creationId xmlns:a16="http://schemas.microsoft.com/office/drawing/2014/main" xmlns="" id="{4F3BB72C-314A-4318-ADA4-DAE2A34D7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r="10726" b="33289"/>
          <a:stretch>
            <a:fillRect/>
          </a:stretch>
        </p:blipFill>
        <p:spPr bwMode="auto">
          <a:xfrm>
            <a:off x="6421844" y="2731355"/>
            <a:ext cx="1009311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 descr="C:\OUTILS\Scolarité\tmp_photos\43541.jpg">
            <a:extLst>
              <a:ext uri="{FF2B5EF4-FFF2-40B4-BE49-F238E27FC236}">
                <a16:creationId xmlns:a16="http://schemas.microsoft.com/office/drawing/2014/main" xmlns="" id="{41619F0C-EE51-49F4-8AC3-692E6D678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r="7551" b="26959"/>
          <a:stretch>
            <a:fillRect/>
          </a:stretch>
        </p:blipFill>
        <p:spPr bwMode="auto">
          <a:xfrm>
            <a:off x="7943775" y="3522225"/>
            <a:ext cx="965861" cy="101798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C:\OUTILS\Scolarité\tmp_photos\40775.jpg">
            <a:extLst>
              <a:ext uri="{FF2B5EF4-FFF2-40B4-BE49-F238E27FC236}">
                <a16:creationId xmlns:a16="http://schemas.microsoft.com/office/drawing/2014/main" xmlns="" id="{3C81EDF5-4161-4C45-88A5-C96C3E6AF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r:link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6"/>
          <a:stretch>
            <a:fillRect/>
          </a:stretch>
        </p:blipFill>
        <p:spPr bwMode="auto">
          <a:xfrm>
            <a:off x="4484255" y="2011914"/>
            <a:ext cx="1009312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C:\OUTILS\Scolarité\tmp_photos\43720.jpg">
            <a:extLst>
              <a:ext uri="{FF2B5EF4-FFF2-40B4-BE49-F238E27FC236}">
                <a16:creationId xmlns:a16="http://schemas.microsoft.com/office/drawing/2014/main" xmlns="" id="{1AACC8B3-067F-463D-B514-7E7D93527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r:link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18753" r="7029" b="9986"/>
          <a:stretch>
            <a:fillRect/>
          </a:stretch>
        </p:blipFill>
        <p:spPr bwMode="auto">
          <a:xfrm>
            <a:off x="6433937" y="2731354"/>
            <a:ext cx="1009311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 descr="C:\OUTILS\Scolarité\tmp_photos\43006.jpg">
            <a:extLst>
              <a:ext uri="{FF2B5EF4-FFF2-40B4-BE49-F238E27FC236}">
                <a16:creationId xmlns:a16="http://schemas.microsoft.com/office/drawing/2014/main" xmlns="" id="{C16026F6-95C0-472E-AC71-B66D81658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r:link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12158" r="8374" b="18441"/>
          <a:stretch>
            <a:fillRect/>
          </a:stretch>
        </p:blipFill>
        <p:spPr bwMode="auto">
          <a:xfrm>
            <a:off x="7920331" y="3522226"/>
            <a:ext cx="1009311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 descr="C:\OUTILS\Scolarité\tmp_photos\42979.jpg">
            <a:extLst>
              <a:ext uri="{FF2B5EF4-FFF2-40B4-BE49-F238E27FC236}">
                <a16:creationId xmlns:a16="http://schemas.microsoft.com/office/drawing/2014/main" xmlns="" id="{C349080A-88BD-424F-BA86-E941E718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r:link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11654" r="6105" b="18546"/>
          <a:stretch>
            <a:fillRect/>
          </a:stretch>
        </p:blipFill>
        <p:spPr bwMode="auto">
          <a:xfrm>
            <a:off x="4482525" y="2011914"/>
            <a:ext cx="1009312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8" descr="C:\OUTILS\Scolarité\tmp_photos\43217.jpg">
            <a:extLst>
              <a:ext uri="{FF2B5EF4-FFF2-40B4-BE49-F238E27FC236}">
                <a16:creationId xmlns:a16="http://schemas.microsoft.com/office/drawing/2014/main" xmlns="" id="{9A9B3713-7667-4E6E-99BA-673270642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r:link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9" r="9499" b="14249"/>
          <a:stretch>
            <a:fillRect/>
          </a:stretch>
        </p:blipFill>
        <p:spPr bwMode="auto">
          <a:xfrm>
            <a:off x="6431848" y="2736714"/>
            <a:ext cx="1009310" cy="101798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8" descr="C:\OUTILS\Scolarité\tmp_photos\42919.jpg">
            <a:extLst>
              <a:ext uri="{FF2B5EF4-FFF2-40B4-BE49-F238E27FC236}">
                <a16:creationId xmlns:a16="http://schemas.microsoft.com/office/drawing/2014/main" xmlns="" id="{CFCEDD7A-ED8F-476D-82DD-3618A6BD5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r:link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407" r="-1054" b="22657"/>
          <a:stretch>
            <a:fillRect/>
          </a:stretch>
        </p:blipFill>
        <p:spPr bwMode="auto">
          <a:xfrm>
            <a:off x="7909468" y="3522223"/>
            <a:ext cx="1031036" cy="1012634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C:\OUTILS\Scolarité\tmp_photos\44092.jpg">
            <a:extLst>
              <a:ext uri="{FF2B5EF4-FFF2-40B4-BE49-F238E27FC236}">
                <a16:creationId xmlns:a16="http://schemas.microsoft.com/office/drawing/2014/main" xmlns="" id="{31089086-D2A3-4DD4-B057-A9F07D664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r:link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" t="203" r="5064" b="20791"/>
          <a:stretch>
            <a:fillRect/>
          </a:stretch>
        </p:blipFill>
        <p:spPr bwMode="auto">
          <a:xfrm>
            <a:off x="7925379" y="3542702"/>
            <a:ext cx="1009311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9" descr="C:\OUTILS\Scolarité\tmp_photos\36972.jpg">
            <a:extLst>
              <a:ext uri="{FF2B5EF4-FFF2-40B4-BE49-F238E27FC236}">
                <a16:creationId xmlns:a16="http://schemas.microsoft.com/office/drawing/2014/main" xmlns="" id="{B5880450-0197-478F-84B4-26DC29F37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r:link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8"/>
          <a:stretch>
            <a:fillRect/>
          </a:stretch>
        </p:blipFill>
        <p:spPr bwMode="auto">
          <a:xfrm>
            <a:off x="4474569" y="2011913"/>
            <a:ext cx="1031036" cy="101798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2" descr="C:\OUTILS\Scolarité\tmp_photos\42387.jpg">
            <a:extLst>
              <a:ext uri="{FF2B5EF4-FFF2-40B4-BE49-F238E27FC236}">
                <a16:creationId xmlns:a16="http://schemas.microsoft.com/office/drawing/2014/main" xmlns="" id="{21BB22FB-06A8-4AD2-87C6-9FF24902B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 r:link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8"/>
          <a:stretch>
            <a:fillRect/>
          </a:stretch>
        </p:blipFill>
        <p:spPr bwMode="auto">
          <a:xfrm>
            <a:off x="6385499" y="2736714"/>
            <a:ext cx="1031036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C:\OUTILS\Scolarité\tmp_photos\42819.jpg">
            <a:extLst>
              <a:ext uri="{FF2B5EF4-FFF2-40B4-BE49-F238E27FC236}">
                <a16:creationId xmlns:a16="http://schemas.microsoft.com/office/drawing/2014/main" xmlns="" id="{FA6BF4D3-6401-4C7E-B0C3-596E5E3C2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r:link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5093" r="-2107" b="18978"/>
          <a:stretch>
            <a:fillRect/>
          </a:stretch>
        </p:blipFill>
        <p:spPr bwMode="auto">
          <a:xfrm>
            <a:off x="4472478" y="1998567"/>
            <a:ext cx="1031036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0" descr="C:\OUTILS\Scolarité\tmp_photos\42914.jpg">
            <a:extLst>
              <a:ext uri="{FF2B5EF4-FFF2-40B4-BE49-F238E27FC236}">
                <a16:creationId xmlns:a16="http://schemas.microsoft.com/office/drawing/2014/main" xmlns="" id="{B41189A9-003C-430D-913C-DC1C04335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r:link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1219" b="21844"/>
          <a:stretch>
            <a:fillRect/>
          </a:stretch>
        </p:blipFill>
        <p:spPr bwMode="auto">
          <a:xfrm>
            <a:off x="6434249" y="2736714"/>
            <a:ext cx="1003557" cy="107636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C:\OUTILS\Scolarité\tmp_photos\42407.jpg">
            <a:extLst>
              <a:ext uri="{FF2B5EF4-FFF2-40B4-BE49-F238E27FC236}">
                <a16:creationId xmlns:a16="http://schemas.microsoft.com/office/drawing/2014/main" xmlns="" id="{1E46890C-2160-4019-B9A5-72378765B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5" r:link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5679" r="2064" b="20350"/>
          <a:stretch>
            <a:fillRect/>
          </a:stretch>
        </p:blipFill>
        <p:spPr bwMode="auto">
          <a:xfrm>
            <a:off x="7934091" y="3541500"/>
            <a:ext cx="1009309" cy="1012634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7" descr="C:\OUTILS\Scolarité\tmp_photos\42788.jpg">
            <a:extLst>
              <a:ext uri="{FF2B5EF4-FFF2-40B4-BE49-F238E27FC236}">
                <a16:creationId xmlns:a16="http://schemas.microsoft.com/office/drawing/2014/main" xmlns="" id="{3885C073-89AB-4CB6-98E1-CFF21CDF1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 r:link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14765" r="-1" b="14765"/>
          <a:stretch>
            <a:fillRect/>
          </a:stretch>
        </p:blipFill>
        <p:spPr bwMode="auto">
          <a:xfrm>
            <a:off x="4482525" y="2011913"/>
            <a:ext cx="1009310" cy="101798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1" descr="C:\OUTILS\Scolarité\tmp_photos\42801.jpg">
            <a:extLst>
              <a:ext uri="{FF2B5EF4-FFF2-40B4-BE49-F238E27FC236}">
                <a16:creationId xmlns:a16="http://schemas.microsoft.com/office/drawing/2014/main" xmlns="" id="{35B1D7EA-8F15-4715-B6A2-4754B75DE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9" r:link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8381" r="10743" b="24779"/>
          <a:stretch>
            <a:fillRect/>
          </a:stretch>
        </p:blipFill>
        <p:spPr bwMode="auto">
          <a:xfrm>
            <a:off x="7943774" y="3540918"/>
            <a:ext cx="965861" cy="1049693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5" descr="C:\OUTILS\Scolarité\tmp_photos\42863.jpg">
            <a:extLst>
              <a:ext uri="{FF2B5EF4-FFF2-40B4-BE49-F238E27FC236}">
                <a16:creationId xmlns:a16="http://schemas.microsoft.com/office/drawing/2014/main" xmlns="" id="{C05352F5-4847-4EC5-A0E5-2B8B45429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1" r:link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" t="12040" r="2862" b="12633"/>
          <a:stretch>
            <a:fillRect/>
          </a:stretch>
        </p:blipFill>
        <p:spPr bwMode="auto">
          <a:xfrm>
            <a:off x="6405178" y="2731353"/>
            <a:ext cx="1040978" cy="108462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3" descr="C:\OUTILS\Scolarité\tmp_photos\42995.jpg">
            <a:extLst>
              <a:ext uri="{FF2B5EF4-FFF2-40B4-BE49-F238E27FC236}">
                <a16:creationId xmlns:a16="http://schemas.microsoft.com/office/drawing/2014/main" xmlns="" id="{AA8BC51E-AD90-4915-A803-59E74D5D9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 r:link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2257" b="21997"/>
          <a:stretch>
            <a:fillRect/>
          </a:stretch>
        </p:blipFill>
        <p:spPr bwMode="auto">
          <a:xfrm>
            <a:off x="7908493" y="3522225"/>
            <a:ext cx="1031036" cy="101798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6" descr="C:\OUTILS\Scolarité\tmp_photos\43454.jpg">
            <a:extLst>
              <a:ext uri="{FF2B5EF4-FFF2-40B4-BE49-F238E27FC236}">
                <a16:creationId xmlns:a16="http://schemas.microsoft.com/office/drawing/2014/main" xmlns="" id="{6DB2FE7A-408D-4064-BD6F-19E3E740B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5" r:link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16339" r="6183" b="16339"/>
          <a:stretch>
            <a:fillRect/>
          </a:stretch>
        </p:blipFill>
        <p:spPr bwMode="auto">
          <a:xfrm>
            <a:off x="6396362" y="2731165"/>
            <a:ext cx="1067193" cy="107636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7" descr="C:\OUTILS\Scolarité\tmp_photos\43216.jpg">
            <a:extLst>
              <a:ext uri="{FF2B5EF4-FFF2-40B4-BE49-F238E27FC236}">
                <a16:creationId xmlns:a16="http://schemas.microsoft.com/office/drawing/2014/main" xmlns="" id="{063784BC-EE1F-4352-8BA1-A34CAFF8A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7" r:link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18912" r="2631" b="9921"/>
          <a:stretch>
            <a:fillRect/>
          </a:stretch>
        </p:blipFill>
        <p:spPr bwMode="auto">
          <a:xfrm flipH="1">
            <a:off x="4477527" y="2025260"/>
            <a:ext cx="1019392" cy="1028155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xmlns="" id="{27B1994F-5340-416B-9B72-54D25F725EE1}"/>
                  </a:ext>
                </a:extLst>
              </p14:cNvPr>
              <p14:cNvContentPartPr/>
              <p14:nvPr/>
            </p14:nvContentPartPr>
            <p14:xfrm>
              <a:off x="5431886" y="3462428"/>
              <a:ext cx="838890" cy="65151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27B1994F-5340-416B-9B72-54D25F725EE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13892" y="3444430"/>
                <a:ext cx="874519" cy="687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xmlns="" id="{706F765B-5354-4A26-A155-05D2186B66BE}"/>
                  </a:ext>
                </a:extLst>
              </p14:cNvPr>
              <p14:cNvContentPartPr/>
              <p14:nvPr/>
            </p14:nvContentPartPr>
            <p14:xfrm>
              <a:off x="7156376" y="4178468"/>
              <a:ext cx="962280" cy="66960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706F765B-5354-4A26-A155-05D2186B66B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138376" y="4160478"/>
                <a:ext cx="997920" cy="705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xmlns="" id="{04FA8A77-FC86-40F0-9346-896571BE59AF}"/>
                  </a:ext>
                </a:extLst>
              </p14:cNvPr>
              <p14:cNvContentPartPr/>
              <p14:nvPr/>
            </p14:nvContentPartPr>
            <p14:xfrm>
              <a:off x="8717786" y="5003588"/>
              <a:ext cx="413100" cy="268110"/>
            </p14:xfrm>
          </p:contentPart>
        </mc:Choice>
        <mc:Fallback xmlns=""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04FA8A77-FC86-40F0-9346-896571BE59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699794" y="4985594"/>
                <a:ext cx="448724" cy="303738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Titre 2">
            <a:extLst>
              <a:ext uri="{FF2B5EF4-FFF2-40B4-BE49-F238E27FC236}">
                <a16:creationId xmlns:a16="http://schemas.microsoft.com/office/drawing/2014/main" xmlns="" id="{AE6F02DF-26F6-3942-82D0-9E399CF9A207}"/>
              </a:ext>
            </a:extLst>
          </p:cNvPr>
          <p:cNvSpPr txBox="1">
            <a:spLocks/>
          </p:cNvSpPr>
          <p:nvPr/>
        </p:nvSpPr>
        <p:spPr>
          <a:xfrm>
            <a:off x="1156796" y="186354"/>
            <a:ext cx="648072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500" dirty="0">
                <a:solidFill>
                  <a:srgbClr val="0070C0"/>
                </a:solidFill>
              </a:rPr>
              <a:t>Cordée de la réussite CPES - </a:t>
            </a:r>
            <a:r>
              <a:rPr lang="fr-FR" sz="8500" dirty="0" err="1">
                <a:solidFill>
                  <a:srgbClr val="0070C0"/>
                </a:solidFill>
              </a:rPr>
              <a:t>Viasup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69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500"/>
                            </p:stCondLst>
                            <p:childTnLst>
                              <p:par>
                                <p:cTn id="2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2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5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8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1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5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8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1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4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7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54" l="0" r="100000">
                        <a14:foregroundMark x1="43072" y1="51241" x2="43072" y2="5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451401"/>
            <a:ext cx="2520280" cy="27375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80645"/>
            <a:ext cx="4392488" cy="360768"/>
          </a:xfrm>
          <a:prstGeom prst="rect">
            <a:avLst/>
          </a:prstGeom>
        </p:spPr>
      </p:pic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2951820" y="548680"/>
            <a:ext cx="6084676" cy="4464496"/>
          </a:xfrm>
        </p:spPr>
        <p:txBody>
          <a:bodyPr>
            <a:normAutofit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Toulouse INP et INSA portent la cordée « CPES-VIASUP »</a:t>
            </a:r>
            <a:br>
              <a:rPr lang="fr-FR" dirty="0"/>
            </a:br>
            <a:r>
              <a:rPr lang="fr-FR" dirty="0"/>
              <a:t>  </a:t>
            </a:r>
            <a:br>
              <a:rPr lang="fr-FR" dirty="0"/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139952" y="4365104"/>
            <a:ext cx="23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>
                <a:hlinkClick r:id="rId5"/>
              </a:rPr>
              <a:t>CPES-VIASUP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95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40CF83C1-0672-4D7E-8C0A-1440FC7B8F41}"/>
              </a:ext>
            </a:extLst>
          </p:cNvPr>
          <p:cNvGrpSpPr/>
          <p:nvPr/>
        </p:nvGrpSpPr>
        <p:grpSpPr>
          <a:xfrm>
            <a:off x="571500" y="1988841"/>
            <a:ext cx="8001000" cy="3408418"/>
            <a:chOff x="611560" y="2895468"/>
            <a:chExt cx="8001000" cy="3408418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xmlns="" id="{E84ABE77-4F8E-4AD7-B238-FFE67752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3189211"/>
              <a:ext cx="8001000" cy="3114675"/>
            </a:xfrm>
            <a:prstGeom prst="rect">
              <a:avLst/>
            </a:prstGeom>
          </p:spPr>
        </p:pic>
        <p:pic>
          <p:nvPicPr>
            <p:cNvPr id="33" name="Picture 3" descr="S:\EGALITE DES CHANCES\plaquette VIASUP 2016\LOGO\logo-rectorat2016.png">
              <a:extLst>
                <a:ext uri="{FF2B5EF4-FFF2-40B4-BE49-F238E27FC236}">
                  <a16:creationId xmlns:a16="http://schemas.microsoft.com/office/drawing/2014/main" xmlns="" id="{0CF455F4-3A36-4425-9B70-DB98F3422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83" y="5667020"/>
              <a:ext cx="668634" cy="29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xmlns="" id="{5B1D6F9D-5EB2-49BF-B6EC-6028E4878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958" y="2895468"/>
              <a:ext cx="1008114" cy="339878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xmlns="" id="{8F329114-AE2D-47CE-9395-43FB98AD3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2960880"/>
              <a:ext cx="965096" cy="209564"/>
            </a:xfrm>
            <a:prstGeom prst="rect">
              <a:avLst/>
            </a:prstGeom>
          </p:spPr>
        </p:pic>
        <p:pic>
          <p:nvPicPr>
            <p:cNvPr id="36" name="Image 35" descr="Une image contenant clipart&#10;&#10;Description générée avec un niveau de confiance très élevé">
              <a:extLst>
                <a:ext uri="{FF2B5EF4-FFF2-40B4-BE49-F238E27FC236}">
                  <a16:creationId xmlns:a16="http://schemas.microsoft.com/office/drawing/2014/main" xmlns="" id="{045544B0-EC6C-4B5E-AC1A-429593A8A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303" y="2967476"/>
              <a:ext cx="1083754" cy="192788"/>
            </a:xfrm>
            <a:prstGeom prst="rect">
              <a:avLst/>
            </a:prstGeom>
          </p:spPr>
        </p:pic>
      </p:grpSp>
      <p:sp>
        <p:nvSpPr>
          <p:cNvPr id="9" name="Shape 67">
            <a:extLst>
              <a:ext uri="{FF2B5EF4-FFF2-40B4-BE49-F238E27FC236}">
                <a16:creationId xmlns:a16="http://schemas.microsoft.com/office/drawing/2014/main" xmlns="" id="{4F129E9A-4899-43FB-80B6-E5D71978CAB0}"/>
              </a:ext>
            </a:extLst>
          </p:cNvPr>
          <p:cNvSpPr txBox="1">
            <a:spLocks/>
          </p:cNvSpPr>
          <p:nvPr/>
        </p:nvSpPr>
        <p:spPr>
          <a:xfrm>
            <a:off x="311700" y="4773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fr" b="1" dirty="0">
                <a:solidFill>
                  <a:srgbClr val="E46366"/>
                </a:solidFill>
              </a:rPr>
              <a:t>La CPES</a:t>
            </a:r>
            <a:r>
              <a:rPr lang="fr-FR" b="1" dirty="0">
                <a:solidFill>
                  <a:srgbClr val="E46366"/>
                </a:solidFill>
              </a:rPr>
              <a:t> : </a:t>
            </a:r>
            <a:r>
              <a:rPr lang="fr-FR" sz="2000" b="1" dirty="0">
                <a:solidFill>
                  <a:srgbClr val="E46366"/>
                </a:solidFill>
              </a:rPr>
              <a:t>une classe tremplin vers les formations d’ingénieurs</a:t>
            </a:r>
            <a:endParaRPr lang="fr" sz="2000" b="1" dirty="0">
              <a:solidFill>
                <a:srgbClr val="E4636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B61277F-1EB1-4C78-B7B2-C8181A628811}"/>
              </a:ext>
            </a:extLst>
          </p:cNvPr>
          <p:cNvSpPr/>
          <p:nvPr/>
        </p:nvSpPr>
        <p:spPr>
          <a:xfrm>
            <a:off x="673871" y="5124030"/>
            <a:ext cx="6562426" cy="222818"/>
          </a:xfrm>
          <a:prstGeom prst="rect">
            <a:avLst/>
          </a:prstGeom>
          <a:solidFill>
            <a:srgbClr val="AC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BACCALAUREAT STI2D, STL, Pro, S et SI</a:t>
            </a:r>
          </a:p>
        </p:txBody>
      </p:sp>
    </p:spTree>
    <p:extLst>
      <p:ext uri="{BB962C8B-B14F-4D97-AF65-F5344CB8AC3E}">
        <p14:creationId xmlns:p14="http://schemas.microsoft.com/office/powerpoint/2010/main" val="191706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294DDC0-A775-4F3F-BC3C-756582933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" y="-1"/>
            <a:ext cx="9016280" cy="541718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F90C1FC-52A6-4BD3-8B08-82A64F4E9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5589240"/>
            <a:ext cx="8436764" cy="1080120"/>
          </a:xfrm>
        </p:spPr>
        <p:txBody>
          <a:bodyPr>
            <a:noAutofit/>
          </a:bodyPr>
          <a:lstStyle/>
          <a:p>
            <a:pPr marL="0" indent="22225"/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Consolidations des bases / préparation aux concours et entrée en école d’ingénieur</a:t>
            </a:r>
          </a:p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Méthodologie / travail de groupe / Projets</a:t>
            </a:r>
          </a:p>
        </p:txBody>
      </p:sp>
    </p:spTree>
    <p:extLst>
      <p:ext uri="{BB962C8B-B14F-4D97-AF65-F5344CB8AC3E}">
        <p14:creationId xmlns:p14="http://schemas.microsoft.com/office/powerpoint/2010/main" val="40614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8A12AA9-6B78-404C-B726-CD270389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55843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E46366"/>
                </a:solidFill>
              </a:rPr>
              <a:t>Une CPES avec Triple Tutorat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AEE11F1-3976-4B7C-93B5-D53D80631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7" y="1574962"/>
            <a:ext cx="3101276" cy="31012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CBE930E-B534-4D92-B821-234C2C03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04" y="1743090"/>
            <a:ext cx="2280221" cy="289858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B719C46E-B484-4E5E-876F-AA365C71E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505" y="2353321"/>
            <a:ext cx="2299730" cy="229973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AC50E3A3-CC61-4CD3-B2E0-025F8BC9820A}"/>
              </a:ext>
            </a:extLst>
          </p:cNvPr>
          <p:cNvSpPr txBox="1"/>
          <p:nvPr/>
        </p:nvSpPr>
        <p:spPr>
          <a:xfrm>
            <a:off x="3623530" y="4597459"/>
            <a:ext cx="2280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Ingénieurs en activité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Airbus,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Tisséo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Orange, Syngenta, Rockwell, URISMIP,…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57162432-F2E5-4985-A902-C3CC209B42CA}"/>
              </a:ext>
            </a:extLst>
          </p:cNvPr>
          <p:cNvSpPr txBox="1"/>
          <p:nvPr/>
        </p:nvSpPr>
        <p:spPr>
          <a:xfrm>
            <a:off x="6796010" y="4597459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Elèves ingénieurs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Toulouse INP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INSA Toulouse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FAC6EB6B-5407-427B-B138-8839579F1F6F}"/>
              </a:ext>
            </a:extLst>
          </p:cNvPr>
          <p:cNvSpPr txBox="1"/>
          <p:nvPr/>
        </p:nvSpPr>
        <p:spPr>
          <a:xfrm>
            <a:off x="595684" y="4597459"/>
            <a:ext cx="2135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Professeurs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Equipe pédagogique du Lycée Bellevue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1F7820-F571-44B0-998A-0408370425CC}"/>
              </a:ext>
            </a:extLst>
          </p:cNvPr>
          <p:cNvSpPr/>
          <p:nvPr/>
        </p:nvSpPr>
        <p:spPr>
          <a:xfrm rot="20948177">
            <a:off x="3775939" y="1489448"/>
            <a:ext cx="244682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 élèves</a:t>
            </a:r>
          </a:p>
        </p:txBody>
      </p:sp>
    </p:spTree>
    <p:extLst>
      <p:ext uri="{BB962C8B-B14F-4D97-AF65-F5344CB8AC3E}">
        <p14:creationId xmlns:p14="http://schemas.microsoft.com/office/powerpoint/2010/main" val="28251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0E8573-22C1-48DB-B0EC-F26DD659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3864734-B2CF-4504-9137-0A6B6D833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intérieur, personne, plancher, groupe&#10;&#10;Description générée automatiquement">
            <a:extLst>
              <a:ext uri="{FF2B5EF4-FFF2-40B4-BE49-F238E27FC236}">
                <a16:creationId xmlns:a16="http://schemas.microsoft.com/office/drawing/2014/main" xmlns="" id="{D62A7ECA-BE9F-4BD3-9C22-F27694C03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46" b="7280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735B3D-4650-4E85-ABA8-55B65365AC51}"/>
              </a:ext>
            </a:extLst>
          </p:cNvPr>
          <p:cNvSpPr/>
          <p:nvPr/>
        </p:nvSpPr>
        <p:spPr>
          <a:xfrm rot="21431425">
            <a:off x="995372" y="2356524"/>
            <a:ext cx="5121213" cy="577081"/>
          </a:xfrm>
          <a:custGeom>
            <a:avLst/>
            <a:gdLst>
              <a:gd name="connsiteX0" fmla="*/ 0 w 4784772"/>
              <a:gd name="connsiteY0" fmla="*/ 0 h 923330"/>
              <a:gd name="connsiteX1" fmla="*/ 4784772 w 4784772"/>
              <a:gd name="connsiteY1" fmla="*/ 0 h 923330"/>
              <a:gd name="connsiteX2" fmla="*/ 4784772 w 4784772"/>
              <a:gd name="connsiteY2" fmla="*/ 923330 h 923330"/>
              <a:gd name="connsiteX3" fmla="*/ 0 w 4784772"/>
              <a:gd name="connsiteY3" fmla="*/ 923330 h 923330"/>
              <a:gd name="connsiteX4" fmla="*/ 0 w 4784772"/>
              <a:gd name="connsiteY4" fmla="*/ 0 h 923330"/>
              <a:gd name="connsiteX0" fmla="*/ 0 w 4830492"/>
              <a:gd name="connsiteY0" fmla="*/ 0 h 1654850"/>
              <a:gd name="connsiteX1" fmla="*/ 4784772 w 4830492"/>
              <a:gd name="connsiteY1" fmla="*/ 0 h 1654850"/>
              <a:gd name="connsiteX2" fmla="*/ 4830492 w 4830492"/>
              <a:gd name="connsiteY2" fmla="*/ 1654850 h 1654850"/>
              <a:gd name="connsiteX3" fmla="*/ 0 w 4830492"/>
              <a:gd name="connsiteY3" fmla="*/ 923330 h 1654850"/>
              <a:gd name="connsiteX4" fmla="*/ 0 w 4830492"/>
              <a:gd name="connsiteY4" fmla="*/ 0 h 1654850"/>
              <a:gd name="connsiteX0" fmla="*/ 0 w 4830492"/>
              <a:gd name="connsiteY0" fmla="*/ 655320 h 2310170"/>
              <a:gd name="connsiteX1" fmla="*/ 4739052 w 4830492"/>
              <a:gd name="connsiteY1" fmla="*/ 0 h 2310170"/>
              <a:gd name="connsiteX2" fmla="*/ 4830492 w 4830492"/>
              <a:gd name="connsiteY2" fmla="*/ 2310170 h 2310170"/>
              <a:gd name="connsiteX3" fmla="*/ 0 w 4830492"/>
              <a:gd name="connsiteY3" fmla="*/ 1578650 h 2310170"/>
              <a:gd name="connsiteX4" fmla="*/ 0 w 4830492"/>
              <a:gd name="connsiteY4" fmla="*/ 655320 h 2310170"/>
              <a:gd name="connsiteX0" fmla="*/ 0 w 4830492"/>
              <a:gd name="connsiteY0" fmla="*/ 655320 h 2310170"/>
              <a:gd name="connsiteX1" fmla="*/ 4739052 w 4830492"/>
              <a:gd name="connsiteY1" fmla="*/ 0 h 2310170"/>
              <a:gd name="connsiteX2" fmla="*/ 4830492 w 4830492"/>
              <a:gd name="connsiteY2" fmla="*/ 2310170 h 2310170"/>
              <a:gd name="connsiteX3" fmla="*/ 0 w 4830492"/>
              <a:gd name="connsiteY3" fmla="*/ 2005370 h 2310170"/>
              <a:gd name="connsiteX4" fmla="*/ 0 w 4830492"/>
              <a:gd name="connsiteY4" fmla="*/ 655320 h 2310170"/>
              <a:gd name="connsiteX0" fmla="*/ 0 w 4739052"/>
              <a:gd name="connsiteY0" fmla="*/ 655320 h 4004348"/>
              <a:gd name="connsiteX1" fmla="*/ 4739052 w 4739052"/>
              <a:gd name="connsiteY1" fmla="*/ 0 h 4004348"/>
              <a:gd name="connsiteX2" fmla="*/ 4324267 w 4739052"/>
              <a:gd name="connsiteY2" fmla="*/ 4004347 h 4004348"/>
              <a:gd name="connsiteX3" fmla="*/ 0 w 4739052"/>
              <a:gd name="connsiteY3" fmla="*/ 2005370 h 4004348"/>
              <a:gd name="connsiteX4" fmla="*/ 0 w 4739052"/>
              <a:gd name="connsiteY4" fmla="*/ 655320 h 4004348"/>
              <a:gd name="connsiteX0" fmla="*/ 0 w 4450293"/>
              <a:gd name="connsiteY0" fmla="*/ 929689 h 4278717"/>
              <a:gd name="connsiteX1" fmla="*/ 4450293 w 4450293"/>
              <a:gd name="connsiteY1" fmla="*/ 0 h 4278717"/>
              <a:gd name="connsiteX2" fmla="*/ 4324267 w 4450293"/>
              <a:gd name="connsiteY2" fmla="*/ 4278716 h 4278717"/>
              <a:gd name="connsiteX3" fmla="*/ 0 w 4450293"/>
              <a:gd name="connsiteY3" fmla="*/ 2279739 h 4278717"/>
              <a:gd name="connsiteX4" fmla="*/ 0 w 4450293"/>
              <a:gd name="connsiteY4" fmla="*/ 929689 h 4278717"/>
              <a:gd name="connsiteX0" fmla="*/ 977487 w 4450293"/>
              <a:gd name="connsiteY0" fmla="*/ 329461 h 4278717"/>
              <a:gd name="connsiteX1" fmla="*/ 4450293 w 4450293"/>
              <a:gd name="connsiteY1" fmla="*/ 0 h 4278717"/>
              <a:gd name="connsiteX2" fmla="*/ 4324267 w 4450293"/>
              <a:gd name="connsiteY2" fmla="*/ 4278716 h 4278717"/>
              <a:gd name="connsiteX3" fmla="*/ 0 w 4450293"/>
              <a:gd name="connsiteY3" fmla="*/ 2279739 h 4278717"/>
              <a:gd name="connsiteX4" fmla="*/ 977487 w 4450293"/>
              <a:gd name="connsiteY4" fmla="*/ 329461 h 4278717"/>
              <a:gd name="connsiteX0" fmla="*/ 96840 w 3569646"/>
              <a:gd name="connsiteY0" fmla="*/ 329461 h 4278717"/>
              <a:gd name="connsiteX1" fmla="*/ 3569646 w 3569646"/>
              <a:gd name="connsiteY1" fmla="*/ 0 h 4278717"/>
              <a:gd name="connsiteX2" fmla="*/ 3443620 w 3569646"/>
              <a:gd name="connsiteY2" fmla="*/ 4278716 h 4278717"/>
              <a:gd name="connsiteX3" fmla="*/ 0 w 3569646"/>
              <a:gd name="connsiteY3" fmla="*/ 2725606 h 4278717"/>
              <a:gd name="connsiteX4" fmla="*/ 96840 w 3569646"/>
              <a:gd name="connsiteY4" fmla="*/ 329461 h 427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646" h="4278717">
                <a:moveTo>
                  <a:pt x="96840" y="329461"/>
                </a:moveTo>
                <a:lnTo>
                  <a:pt x="3569646" y="0"/>
                </a:lnTo>
                <a:lnTo>
                  <a:pt x="3443620" y="4278716"/>
                </a:lnTo>
                <a:lnTo>
                  <a:pt x="0" y="2725606"/>
                </a:lnTo>
                <a:lnTo>
                  <a:pt x="96840" y="329461"/>
                </a:lnTo>
                <a:close/>
              </a:path>
            </a:pathLst>
          </a:cu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3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Visites      en      entreprise</a:t>
            </a:r>
          </a:p>
        </p:txBody>
      </p:sp>
    </p:spTree>
    <p:extLst>
      <p:ext uri="{BB962C8B-B14F-4D97-AF65-F5344CB8AC3E}">
        <p14:creationId xmlns:p14="http://schemas.microsoft.com/office/powerpoint/2010/main" val="36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37F70F-5C62-460A-9D73-FF95E674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32656"/>
            <a:ext cx="8520600" cy="572700"/>
          </a:xfrm>
        </p:spPr>
        <p:txBody>
          <a:bodyPr>
            <a:normAutofit fontScale="90000"/>
          </a:bodyPr>
          <a:lstStyle/>
          <a:p>
            <a:pPr algn="just"/>
            <a:r>
              <a:rPr lang="fr-FR" b="1" dirty="0">
                <a:solidFill>
                  <a:srgbClr val="E46366"/>
                </a:solidFill>
              </a:rPr>
              <a:t>On a besoin de vous pour les Etudes dirigées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FD9909E-4D23-4F5C-908D-335F56529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8" y="1604146"/>
            <a:ext cx="5511669" cy="4766174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Le Lundi de 17h00 à 19h00</a:t>
            </a:r>
          </a:p>
          <a:p>
            <a:pPr marL="342900" lvl="1" indent="0">
              <a:buNone/>
            </a:pPr>
            <a:r>
              <a:rPr lang="fr-FR" sz="1600" dirty="0"/>
              <a:t>Au Lycée Bellevue</a:t>
            </a:r>
          </a:p>
          <a:p>
            <a:pPr marL="342900" lvl="1" indent="0">
              <a:buNone/>
            </a:pPr>
            <a:endParaRPr lang="fr-FR" sz="1600" dirty="0"/>
          </a:p>
          <a:p>
            <a:r>
              <a:rPr lang="fr-FR" sz="2000" dirty="0"/>
              <a:t>Le jeudi de 14h00 à 17h00</a:t>
            </a:r>
          </a:p>
          <a:p>
            <a:pPr marL="342900" lvl="1" indent="0">
              <a:buNone/>
            </a:pPr>
            <a:r>
              <a:rPr lang="fr-FR" sz="1600" dirty="0"/>
              <a:t>A l’INSA </a:t>
            </a:r>
          </a:p>
          <a:p>
            <a:pPr marL="342900" lvl="1" indent="0">
              <a:buNone/>
            </a:pPr>
            <a:endParaRPr lang="fr-FR" sz="1600" dirty="0"/>
          </a:p>
          <a:p>
            <a:pPr marL="342900" lvl="1" indent="0">
              <a:buNone/>
            </a:pPr>
            <a:endParaRPr lang="fr-FR" sz="1600" dirty="0"/>
          </a:p>
          <a:p>
            <a:pPr marL="342900" lvl="1" indent="0">
              <a:buNone/>
            </a:pPr>
            <a:r>
              <a:rPr lang="fr-FR" sz="1600" dirty="0"/>
              <a:t>Méthodes de travail et stratégies d’apprentissages</a:t>
            </a:r>
          </a:p>
          <a:p>
            <a:pPr marL="342900" lvl="1" indent="0">
              <a:buNone/>
            </a:pPr>
            <a:r>
              <a:rPr lang="fr-FR" sz="1600" dirty="0"/>
              <a:t>Clés de résolution de problèmes</a:t>
            </a:r>
          </a:p>
          <a:p>
            <a:pPr marL="342900" lvl="1" indent="0">
              <a:buNone/>
            </a:pPr>
            <a:endParaRPr lang="fr-FR" sz="1600" dirty="0"/>
          </a:p>
          <a:p>
            <a:pPr marL="342900" lvl="1" indent="0">
              <a:buNone/>
            </a:pPr>
            <a:r>
              <a:rPr lang="fr-FR" sz="1600" dirty="0"/>
              <a:t>Pas de contraintes. Selon vos disponibilités</a:t>
            </a:r>
          </a:p>
          <a:p>
            <a:pPr marL="342900" lvl="1" indent="0">
              <a:buNone/>
            </a:pPr>
            <a:endParaRPr lang="fr-FR" sz="1600" dirty="0"/>
          </a:p>
          <a:p>
            <a:pPr marL="342900" lvl="1" indent="0">
              <a:buNone/>
            </a:pPr>
            <a:endParaRPr lang="fr-FR" sz="1600" dirty="0"/>
          </a:p>
          <a:p>
            <a:pPr marL="342900" lvl="1" indent="0">
              <a:buNone/>
            </a:pPr>
            <a:r>
              <a:rPr lang="fr-FR" sz="2000" dirty="0"/>
              <a:t>Me contacter:</a:t>
            </a:r>
          </a:p>
          <a:p>
            <a:pPr marL="342900" lvl="1" indent="0">
              <a:buNone/>
            </a:pPr>
            <a:r>
              <a:rPr lang="fr-FR" sz="2000" dirty="0">
                <a:solidFill>
                  <a:srgbClr val="C00000"/>
                </a:solidFill>
              </a:rPr>
              <a:t>Farid REGAD</a:t>
            </a:r>
          </a:p>
          <a:p>
            <a:pPr marL="342900" lvl="1" indent="0">
              <a:buNone/>
            </a:pPr>
            <a:r>
              <a:rPr lang="fr-FR" sz="2000" dirty="0">
                <a:solidFill>
                  <a:srgbClr val="E46366"/>
                </a:solidFill>
              </a:rPr>
              <a:t>06 51 87 46 69</a:t>
            </a:r>
          </a:p>
          <a:p>
            <a:pPr marL="342900" lvl="1" indent="0">
              <a:buNone/>
            </a:pPr>
            <a:r>
              <a:rPr lang="fr-FR" sz="2000" dirty="0">
                <a:solidFill>
                  <a:srgbClr val="E46366"/>
                </a:solidFill>
              </a:rPr>
              <a:t>regad@ensat.fr</a:t>
            </a:r>
          </a:p>
          <a:p>
            <a:pPr marL="342900" lvl="1" indent="0">
              <a:buNone/>
            </a:pPr>
            <a:r>
              <a:rPr lang="fr-FR" sz="2000" dirty="0">
                <a:solidFill>
                  <a:srgbClr val="E46366"/>
                </a:solidFill>
              </a:rPr>
              <a:t>viasup@toulouse-inp.fr</a:t>
            </a:r>
          </a:p>
          <a:p>
            <a:pPr marL="342900" lvl="1" indent="0">
              <a:buNone/>
            </a:pPr>
            <a:endParaRPr lang="fr-FR" sz="1600" dirty="0"/>
          </a:p>
          <a:p>
            <a:pPr marL="342900" lvl="1" indent="0">
              <a:buNone/>
            </a:pPr>
            <a:endParaRPr lang="fr-FR" sz="1600" dirty="0"/>
          </a:p>
        </p:txBody>
      </p:sp>
      <p:pic>
        <p:nvPicPr>
          <p:cNvPr id="5" name="Image 4" descr="Une image contenant personne, extérieur, texte&#10;&#10;Description générée automatiquement">
            <a:extLst>
              <a:ext uri="{FF2B5EF4-FFF2-40B4-BE49-F238E27FC236}">
                <a16:creationId xmlns:a16="http://schemas.microsoft.com/office/drawing/2014/main" xmlns="" id="{250F51F3-157C-4CAE-A91E-07B47C0B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70060" y="2170181"/>
            <a:ext cx="4528274" cy="33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F85EE9-71AB-EC47-B369-EB208417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332"/>
            <a:ext cx="8520600" cy="76360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Vous êtes </a:t>
            </a:r>
            <a:r>
              <a:rPr lang="fr-FR" dirty="0" err="1">
                <a:solidFill>
                  <a:srgbClr val="0070C0"/>
                </a:solidFill>
              </a:rPr>
              <a:t>intéressé.es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20080"/>
            <a:ext cx="415497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random/>
      </p:transition>
    </mc:Choice>
    <mc:Fallback xmlns="">
      <p:transition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16277" r="57103" b="20206"/>
          <a:stretch/>
        </p:blipFill>
        <p:spPr bwMode="auto">
          <a:xfrm>
            <a:off x="1475656" y="122148"/>
            <a:ext cx="6222024" cy="532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80645"/>
            <a:ext cx="4392488" cy="36076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7504" y="188640"/>
            <a:ext cx="32399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Être </a:t>
            </a: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ingénieur-e</a:t>
            </a: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endParaRPr lang="fr-FR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7884" y="4941168"/>
            <a:ext cx="5724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S’impliquer dans la vie de la cité</a:t>
            </a:r>
          </a:p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Partager ses savoirs</a:t>
            </a:r>
          </a:p>
        </p:txBody>
      </p:sp>
    </p:spTree>
    <p:extLst>
      <p:ext uri="{BB962C8B-B14F-4D97-AF65-F5344CB8AC3E}">
        <p14:creationId xmlns:p14="http://schemas.microsoft.com/office/powerpoint/2010/main" val="5249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87824" y="836712"/>
            <a:ext cx="5904656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Engagez-vous dans les dispositifs égalités des chances </a:t>
            </a:r>
            <a:br>
              <a:rPr lang="fr-FR" dirty="0"/>
            </a:br>
            <a:r>
              <a:rPr lang="fr-FR" dirty="0"/>
              <a:t>de Toulouse INP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xmlns="" id="{00622FC6-6935-0A49-9B96-4290F7FB72F6}"/>
              </a:ext>
            </a:extLst>
          </p:cNvPr>
          <p:cNvSpPr txBox="1">
            <a:spLocks/>
          </p:cNvSpPr>
          <p:nvPr/>
        </p:nvSpPr>
        <p:spPr>
          <a:xfrm>
            <a:off x="827584" y="4797152"/>
            <a:ext cx="756084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Cordée « </a:t>
            </a:r>
            <a:r>
              <a:rPr lang="fr-FR" sz="28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Construire des Rêves d’Avenir »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Cordée de la réussite CPES - </a:t>
            </a:r>
            <a:r>
              <a:rPr lang="fr-FR" sz="2800" dirty="0" err="1">
                <a:solidFill>
                  <a:schemeClr val="tx1"/>
                </a:solidFill>
              </a:rPr>
              <a:t>Viasup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45889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54" l="0" r="100000">
                        <a14:foregroundMark x1="43072" y1="51241" x2="43072" y2="5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4" y="260648"/>
            <a:ext cx="1548172" cy="19921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80645"/>
            <a:ext cx="4392488" cy="3607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1640" y="4797152"/>
            <a:ext cx="628184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+ de 400 cordées sur le territoire national</a:t>
            </a:r>
          </a:p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cordées dans l’académie de Toulouse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9" y="2802893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Les "cordées de la réussite" sont des dispositifs interministériels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visant à accroître l'ambition scolaire des jeunes lycéens et collégiens issus de milieux sociaux modestes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résidants dans les quartiers prioritaires de la ville ou en zone rurale isolée.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39752" y="404664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Création en novembre 2008 dans le cadre de la Dynamique Espoir Banlieues</a:t>
            </a:r>
          </a:p>
          <a:p>
            <a:endParaRPr lang="fr-FR" sz="2400" dirty="0">
              <a:solidFill>
                <a:schemeClr val="accent2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Introduire de l’équité sociale dans l’accès aux formations d’excellence</a:t>
            </a:r>
          </a:p>
        </p:txBody>
      </p:sp>
    </p:spTree>
    <p:extLst>
      <p:ext uri="{BB962C8B-B14F-4D97-AF65-F5344CB8AC3E}">
        <p14:creationId xmlns:p14="http://schemas.microsoft.com/office/powerpoint/2010/main" val="61358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80645"/>
            <a:ext cx="4392488" cy="3607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8" y="3261591"/>
            <a:ext cx="2238375" cy="1200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5305022"/>
            <a:ext cx="4672345" cy="6126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4461741"/>
            <a:ext cx="1143260" cy="14608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0C7C770-9057-A64F-A72B-EAFBC4C4558C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54" l="0" r="100000">
                        <a14:foregroundMark x1="43072" y1="51241" x2="43072" y2="5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4" y="260648"/>
            <a:ext cx="1548172" cy="19921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1D40EC5-6B51-F74B-9BFB-E6CD22157B6F}"/>
              </a:ext>
            </a:extLst>
          </p:cNvPr>
          <p:cNvSpPr/>
          <p:nvPr/>
        </p:nvSpPr>
        <p:spPr>
          <a:xfrm>
            <a:off x="2456892" y="599204"/>
            <a:ext cx="6534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Favoriser l’inclusion sociale et professionnelle des publics défavorisés </a:t>
            </a:r>
            <a:r>
              <a:rPr lang="fr-FR" sz="2400" dirty="0"/>
              <a:t>autour de deux volets :</a:t>
            </a:r>
          </a:p>
          <a:p>
            <a:pPr lvl="1"/>
            <a:r>
              <a:rPr lang="fr-FR" b="1" dirty="0"/>
              <a:t>Déterminisme social</a:t>
            </a:r>
          </a:p>
          <a:p>
            <a:pPr lvl="2"/>
            <a:r>
              <a:rPr lang="fr-FR" dirty="0"/>
              <a:t>- Lutter contre l’autocensure</a:t>
            </a:r>
          </a:p>
          <a:p>
            <a:pPr lvl="2"/>
            <a:r>
              <a:rPr lang="fr-FR" dirty="0"/>
              <a:t>- Renforcer le sentiment de légitimité</a:t>
            </a:r>
          </a:p>
          <a:p>
            <a:pPr lvl="2"/>
            <a:r>
              <a:rPr lang="fr-FR" dirty="0"/>
              <a:t>- Faire découvrir la pratique culturelle et artistique</a:t>
            </a:r>
          </a:p>
          <a:p>
            <a:pPr lvl="2"/>
            <a:r>
              <a:rPr lang="fr-FR" dirty="0"/>
              <a:t>- Développer de la confiance en soi</a:t>
            </a:r>
          </a:p>
          <a:p>
            <a:pPr lvl="2"/>
            <a:r>
              <a:rPr lang="fr-FR" dirty="0"/>
              <a:t>- S’approprier des codes sociaux</a:t>
            </a:r>
          </a:p>
          <a:p>
            <a:pPr lvl="2"/>
            <a:r>
              <a:rPr lang="fr-FR" dirty="0"/>
              <a:t>- Développer la culture générale et de la citoyenneté</a:t>
            </a:r>
          </a:p>
          <a:p>
            <a:pPr lvl="1"/>
            <a:r>
              <a:rPr lang="fr-FR" b="1" dirty="0"/>
              <a:t>Orientation et formation professionnelle</a:t>
            </a:r>
          </a:p>
          <a:p>
            <a:pPr lvl="2"/>
            <a:r>
              <a:rPr lang="fr-FR" dirty="0"/>
              <a:t>- Construire un projet professionnel, connaitre les métiers et les formations </a:t>
            </a:r>
            <a:r>
              <a:rPr lang="fr-FR" dirty="0" err="1"/>
              <a:t>Ens</a:t>
            </a:r>
            <a:r>
              <a:rPr lang="fr-FR" dirty="0"/>
              <a:t>. Sup.</a:t>
            </a:r>
          </a:p>
          <a:p>
            <a:pPr lvl="2"/>
            <a:r>
              <a:rPr lang="fr-FR" dirty="0"/>
              <a:t>- Développer des compétences en expression écrite, orale et linguistique</a:t>
            </a:r>
          </a:p>
        </p:txBody>
      </p:sp>
    </p:spTree>
    <p:extLst>
      <p:ext uri="{BB962C8B-B14F-4D97-AF65-F5344CB8AC3E}">
        <p14:creationId xmlns:p14="http://schemas.microsoft.com/office/powerpoint/2010/main" val="124140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80645"/>
            <a:ext cx="4392488" cy="3607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8" y="3261591"/>
            <a:ext cx="2238375" cy="1200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5305022"/>
            <a:ext cx="4672345" cy="6126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4461741"/>
            <a:ext cx="1143260" cy="14608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0C7C770-9057-A64F-A72B-EAFBC4C4558C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54" l="0" r="100000">
                        <a14:foregroundMark x1="43072" y1="51241" x2="43072" y2="5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4" y="260648"/>
            <a:ext cx="1548172" cy="19921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8034EC-B78A-074C-969B-1E755F5E8BFE}"/>
              </a:ext>
            </a:extLst>
          </p:cNvPr>
          <p:cNvSpPr/>
          <p:nvPr/>
        </p:nvSpPr>
        <p:spPr>
          <a:xfrm>
            <a:off x="2771800" y="980728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Les principales actions : </a:t>
            </a:r>
          </a:p>
          <a:p>
            <a:pPr lvl="1"/>
            <a:r>
              <a:rPr lang="fr-FR" dirty="0"/>
              <a:t>- Tutorat (étudiant) et parrainage (professionnel)</a:t>
            </a:r>
          </a:p>
          <a:p>
            <a:pPr lvl="1"/>
            <a:r>
              <a:rPr lang="fr-FR" dirty="0"/>
              <a:t>- Visites (entreprises, campus, villes, etc.)  </a:t>
            </a:r>
          </a:p>
          <a:p>
            <a:pPr lvl="1"/>
            <a:r>
              <a:rPr lang="fr-FR" dirty="0"/>
              <a:t>- Rencontres (professionnels, artistes)</a:t>
            </a:r>
          </a:p>
          <a:p>
            <a:pPr lvl="1"/>
            <a:r>
              <a:rPr lang="fr-FR" dirty="0"/>
              <a:t>- Débats, forums et ateliers (actualité, sciences, etc.)</a:t>
            </a:r>
          </a:p>
          <a:p>
            <a:pPr lvl="1"/>
            <a:r>
              <a:rPr lang="fr-FR" dirty="0"/>
              <a:t>- Sorties (musée, cinéma, théâtre, etc.)</a:t>
            </a:r>
          </a:p>
          <a:p>
            <a:pPr lvl="1"/>
            <a:r>
              <a:rPr lang="fr-FR" dirty="0"/>
              <a:t>- Ateliers d’improvisation</a:t>
            </a:r>
          </a:p>
          <a:p>
            <a:pPr lvl="1"/>
            <a:r>
              <a:rPr lang="fr-FR" dirty="0"/>
              <a:t>- Restitution de travail en public </a:t>
            </a:r>
          </a:p>
          <a:p>
            <a:pPr lvl="1"/>
            <a:r>
              <a:rPr lang="fr-FR" dirty="0"/>
              <a:t>- Mises en situation</a:t>
            </a:r>
          </a:p>
          <a:p>
            <a:pPr lvl="1"/>
            <a:r>
              <a:rPr lang="fr-FR" dirty="0"/>
              <a:t>- Soutien scolaire</a:t>
            </a:r>
          </a:p>
          <a:p>
            <a:pPr lvl="1"/>
            <a:r>
              <a:rPr lang="fr-FR" dirty="0"/>
              <a:t>- Travail de groupe en mode projet</a:t>
            </a:r>
          </a:p>
          <a:p>
            <a:pPr lvl="1"/>
            <a:r>
              <a:rPr lang="fr-FR" dirty="0"/>
              <a:t>- Activités sportives</a:t>
            </a:r>
          </a:p>
          <a:p>
            <a:pPr lvl="1"/>
            <a:r>
              <a:rPr lang="fr-FR" dirty="0"/>
              <a:t>Etc….</a:t>
            </a:r>
          </a:p>
        </p:txBody>
      </p:sp>
    </p:spTree>
    <p:extLst>
      <p:ext uri="{BB962C8B-B14F-4D97-AF65-F5344CB8AC3E}">
        <p14:creationId xmlns:p14="http://schemas.microsoft.com/office/powerpoint/2010/main" val="62240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80645"/>
            <a:ext cx="4392488" cy="3607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8" y="3261591"/>
            <a:ext cx="2238375" cy="1200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5305022"/>
            <a:ext cx="4672345" cy="6126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4461741"/>
            <a:ext cx="1143260" cy="14608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7"/>
          <a:stretch/>
        </p:blipFill>
        <p:spPr>
          <a:xfrm>
            <a:off x="3707904" y="499572"/>
            <a:ext cx="4368800" cy="112922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91" y="2646009"/>
            <a:ext cx="2133600" cy="2133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88" y="1986871"/>
            <a:ext cx="2847975" cy="16097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1C48B9B-39B7-4F46-AF17-20E737CC477D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54" l="0" r="100000">
                        <a14:foregroundMark x1="43072" y1="51241" x2="43072" y2="5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4" y="260648"/>
            <a:ext cx="1548172" cy="199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9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80645"/>
            <a:ext cx="4392488" cy="3607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8" y="3261591"/>
            <a:ext cx="2238375" cy="1200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5305022"/>
            <a:ext cx="4672345" cy="6126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4461741"/>
            <a:ext cx="1143260" cy="14608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7"/>
          <a:stretch/>
        </p:blipFill>
        <p:spPr>
          <a:xfrm>
            <a:off x="3707904" y="499572"/>
            <a:ext cx="4368800" cy="1129228"/>
          </a:xfrm>
          <a:prstGeom prst="rect">
            <a:avLst/>
          </a:prstGeom>
        </p:spPr>
      </p:pic>
      <p:sp>
        <p:nvSpPr>
          <p:cNvPr id="5" name="ZoneTexte 4">
            <a:hlinkClick r:id="rId7" action="ppaction://hlinkfile"/>
            <a:extLst>
              <a:ext uri="{FF2B5EF4-FFF2-40B4-BE49-F238E27FC236}">
                <a16:creationId xmlns:a16="http://schemas.microsoft.com/office/drawing/2014/main" xmlns="" id="{070C351D-B8BD-488F-ADDA-F92EF95B48D5}"/>
              </a:ext>
            </a:extLst>
          </p:cNvPr>
          <p:cNvSpPr txBox="1"/>
          <p:nvPr/>
        </p:nvSpPr>
        <p:spPr>
          <a:xfrm>
            <a:off x="3707904" y="293842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Voir la vidéo </a:t>
            </a:r>
            <a:r>
              <a:rPr lang="fr-FR" dirty="0">
                <a:hlinkClick r:id="rId8"/>
              </a:rPr>
              <a:t>de présentation de la cordée Rêves d'avenir et PE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236A929-76AE-0A4F-B850-5DC4769C339E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54" l="0" r="100000">
                        <a14:foregroundMark x1="43072" y1="51241" x2="43072" y2="5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4" y="260648"/>
            <a:ext cx="1548172" cy="199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54" l="0" r="100000">
                        <a14:foregroundMark x1="43072" y1="51241" x2="43072" y2="5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145665"/>
            <a:ext cx="1152128" cy="11247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80645"/>
            <a:ext cx="4392488" cy="3607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965" y="4077072"/>
            <a:ext cx="2371550" cy="7925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5536" y="980728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Quoi ?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Mise en place et animation d’ateliers scientifiques, organisation de visites (Toulouse INP, entreprises,…) et animation de rencontres avec des professionnels.</a:t>
            </a:r>
          </a:p>
          <a:p>
            <a:endParaRPr lang="fr-FR" sz="2000" b="1" dirty="0">
              <a:solidFill>
                <a:schemeClr val="accent2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Qui ? 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 groupe de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collégien-nes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issu-es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d’un collège toulousain du réseau d’éducation prioritaire (REP)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ou 2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enseignant-es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du collège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 groupe d’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étudiant-es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ingénieur-e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des écoles de l’INP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doctorant-e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Toulouse INP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personnel de l’AFEV</a:t>
            </a:r>
          </a:p>
          <a:p>
            <a:endParaRPr lang="fr-FR" sz="2000" b="1" dirty="0">
              <a:solidFill>
                <a:schemeClr val="accent2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Où ?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Dans le collège, dans les écoles et labo de l’INP</a:t>
            </a:r>
          </a:p>
          <a:p>
            <a:endParaRPr lang="fr-FR" sz="2000" b="1" dirty="0">
              <a:solidFill>
                <a:schemeClr val="accent2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Quand ?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1h30 tous les 15 jours tout au long de l’année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27EA37C-D915-584C-9853-7C7A1593015C}"/>
              </a:ext>
            </a:extLst>
          </p:cNvPr>
          <p:cNvSpPr/>
          <p:nvPr/>
        </p:nvSpPr>
        <p:spPr>
          <a:xfrm>
            <a:off x="1185014" y="172810"/>
            <a:ext cx="67829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ATELIERS « OBJECTIF SCIENCES »</a:t>
            </a:r>
          </a:p>
        </p:txBody>
      </p:sp>
    </p:spTree>
    <p:extLst>
      <p:ext uri="{BB962C8B-B14F-4D97-AF65-F5344CB8AC3E}">
        <p14:creationId xmlns:p14="http://schemas.microsoft.com/office/powerpoint/2010/main" val="2006068179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INP style clair">
  <a:themeElements>
    <a:clrScheme name="INP Toulous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63746"/>
      </a:accent1>
      <a:accent2>
        <a:srgbClr val="E5005D"/>
      </a:accent2>
      <a:accent3>
        <a:srgbClr val="05529A"/>
      </a:accent3>
      <a:accent4>
        <a:srgbClr val="F7931E"/>
      </a:accent4>
      <a:accent5>
        <a:srgbClr val="60BC56"/>
      </a:accent5>
      <a:accent6>
        <a:srgbClr val="000000"/>
      </a:accent6>
      <a:hlink>
        <a:srgbClr val="E5005D"/>
      </a:hlink>
      <a:folHlink>
        <a:srgbClr val="800080"/>
      </a:folHlink>
    </a:clrScheme>
    <a:fontScheme name="INP Toulo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INP style clair</Template>
  <TotalTime>809</TotalTime>
  <Words>715</Words>
  <Application>Microsoft Office PowerPoint</Application>
  <PresentationFormat>Affichage à l'écran (4:3)</PresentationFormat>
  <Paragraphs>127</Paragraphs>
  <Slides>19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Présentation INP style clair</vt:lpstr>
      <vt:lpstr>Ingénieur-e engagé-e !</vt:lpstr>
      <vt:lpstr>Présentation PowerPoint</vt:lpstr>
      <vt:lpstr>Engagez-vous dans les dispositifs égalités des chances  de Toulouse INP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PARCOURS D’EXCELLENCE</vt:lpstr>
      <vt:lpstr>Présentation PowerPoint</vt:lpstr>
      <vt:lpstr>Présentation PowerPoint</vt:lpstr>
      <vt:lpstr>  Toulouse INP et INSA portent la cordée « CPES-VIASUP »    </vt:lpstr>
      <vt:lpstr>Présentation PowerPoint</vt:lpstr>
      <vt:lpstr>Présentation PowerPoint</vt:lpstr>
      <vt:lpstr>Une CPES avec Triple Tutorat</vt:lpstr>
      <vt:lpstr>Présentation PowerPoint</vt:lpstr>
      <vt:lpstr>On a besoin de vous pour les Etudes dirigées</vt:lpstr>
      <vt:lpstr>Vous êtes intéressé.es</vt:lpstr>
    </vt:vector>
  </TitlesOfParts>
  <Company>DSI-A7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S’engager dans les dispositifs égalités des chances</dc:title>
  <dc:creator>Ghislaine BERTRAND</dc:creator>
  <cp:lastModifiedBy>Antoine Chehere</cp:lastModifiedBy>
  <cp:revision>34</cp:revision>
  <dcterms:created xsi:type="dcterms:W3CDTF">2019-09-03T16:30:55Z</dcterms:created>
  <dcterms:modified xsi:type="dcterms:W3CDTF">2020-09-01T08:00:14Z</dcterms:modified>
</cp:coreProperties>
</file>